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407" r:id="rId3"/>
    <p:sldId id="408" r:id="rId4"/>
    <p:sldId id="435" r:id="rId5"/>
    <p:sldId id="434" r:id="rId6"/>
    <p:sldId id="436" r:id="rId7"/>
    <p:sldId id="437" r:id="rId8"/>
    <p:sldId id="438" r:id="rId9"/>
    <p:sldId id="440" r:id="rId10"/>
    <p:sldId id="439" r:id="rId11"/>
    <p:sldId id="442" r:id="rId12"/>
    <p:sldId id="443" r:id="rId13"/>
    <p:sldId id="444" r:id="rId14"/>
    <p:sldId id="433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8" r:id="rId26"/>
    <p:sldId id="4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75926"/>
  </p:normalViewPr>
  <p:slideViewPr>
    <p:cSldViewPr snapToGrid="0">
      <p:cViewPr varScale="1">
        <p:scale>
          <a:sx n="95" d="100"/>
          <a:sy n="95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D1A93-E248-3E4C-B7ED-7817AAF3FAF1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4DDD6-1257-1E42-86EF-BC73C9C22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99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5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05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2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2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4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1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4DDD6-1257-1E42-86EF-BC73C9C22F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3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3D119-5733-4F1F-8747-25F83683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28071-25FE-4C55-AB1D-FE57C9A86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6D889-2334-4310-9F64-3CF3873FC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8D461-C9A5-498F-B6A0-2298E4EF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9EBE5-228C-4846-B444-F82E034B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7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D9D0-416D-4D08-9B56-0AA6E160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BC129-5E2A-44BB-A539-BF6260F41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55FB0-96B6-4AF0-A1B4-4670BA2C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5E8CF-A232-4AED-9E75-22EFDFFE0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87114-1A01-4F38-B036-EF6488D1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9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54236-C480-48EE-82F0-3DE0C8E28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8113EC-84D3-49A2-8837-803D0172B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EBE5-70CE-42CB-B4E9-5C6C0188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737B1-EFC9-44ED-8B54-75BB1213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F7A8A-3938-406E-B577-A12513C2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7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97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62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7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7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2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54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78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0DD83-A3B3-45E0-9F1D-2202F5F0F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2792-5435-42E1-80EB-1BFF26038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EF567-5CFF-4FED-9757-5284608BF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45431-226C-4C92-B231-E18468080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AEAE-5374-4CB5-A584-47D7C1C4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102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43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54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2BBC233-01C5-4F2A-BD4D-F13544E17236}" type="datetimeFigureOut">
              <a:rPr lang="en-US" smtClean="0"/>
              <a:pPr/>
              <a:t>6/6/21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99A8BA-4209-4305-866D-0B9F242314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1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546B3-ED3B-4EB6-8561-69AAA217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2AC46-C5A3-4F1E-9FFD-5EACD89C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BA396-1231-4A00-8446-FF2CC0B1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A0325-2FE0-42AB-A495-CB9CBF63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82CBC-8E35-4E8F-8220-7F751326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61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F1E2-5BFE-4C82-983F-CEEDB07B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582-AB61-45C3-BD3A-F6E12EF97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51657-6FAB-4266-BB13-62EC496CF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FC0EC-F5EB-476C-82CA-9A7882DA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4AB1A-7709-4229-859D-829EF73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2DFAC-0073-482B-8862-A83DA2F40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3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69CA8-BCE2-4C06-9EEB-8C596364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C4E44-99EE-4581-986F-730970EF8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6465A-67D6-4CD6-B086-56B9585C1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7FAF1-AEC9-498E-8973-34B811C42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B65B41-D826-41A0-9D71-4F2E0D2CF9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320BEC-7A29-47DA-968E-9BE7D526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E46E06-348A-4210-8B6D-2BA929D0C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045FDA-D854-47FA-B154-C090DCE5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CE60-342B-4E5B-A5ED-D0C145F8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DD428-005D-4B7B-9A22-4B961AA8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18F6C-C5CE-49DB-B983-20AC17E50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90828-283F-454F-B897-E1E8CB43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931BD-5601-45D9-8166-C7470AE85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1FCB5-F081-4676-A689-A40DA0AF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E8C56-1BEB-4FC1-833A-D61FF00F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BA733-2C65-437B-8E37-CABCE2C3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F2D1E-771D-4CE9-8F56-ADA179F98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06435-B842-4CA1-8DC4-AF92F3C9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88338-085A-4138-9BA2-A1119538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996F-69FD-4558-8BD8-8E5C4EB4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07893-306F-406D-AB2E-39E836C2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0410-B8AA-4F69-85AA-67FBE7614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3512-7515-4F73-9AE1-1DAA111DB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E8FA3-EE29-4AEB-833D-779E568D7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36A4-05E6-48D2-AE16-E85E37F01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71031-0C3B-4A56-AF5D-96E8A7F9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699AD-1877-4980-8EED-4EF195E8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85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F57AC-979D-4696-9BFC-8F1AFA9A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1142D-1939-4863-A8F7-7550B8F9C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6FEF8-DDCE-4024-8871-419480C44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05BD9-DE99-4F22-91ED-E2E990DCB9CB}" type="datetimeFigureOut">
              <a:rPr lang="en-US" smtClean="0"/>
              <a:t>6/6/21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BA39B-EB3C-4A0E-A3C0-9952524B8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C3454-5FD3-4956-8F6C-EDD31F54A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18838-76A1-4C0A-B5C6-5D421CBEE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143001"/>
            <a:ext cx="12192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62940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3200" y="609600"/>
            <a:ext cx="11785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9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002060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675F91-6BFB-4EB6-8ED8-22735891D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/>
              <a:t>R</a:t>
            </a:r>
            <a:r>
              <a:rPr lang="en-GB" sz="4000" b="1" dirty="0"/>
              <a:t>eal-Time Well Log Prediction from Drilling Data Using Machine Learning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E62D48-24E2-4F05-9C25-B7AC63B8C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Rishabh Pandey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78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2FAD-ACDF-8944-8D77-368DFE7E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Pre-Processing: Merge Drilling and Log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27993-9B4D-D04D-B901-1FCA0448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0" y="948502"/>
            <a:ext cx="5721121" cy="5650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68210-E2E5-4C4D-BF92-BD66ECBAE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82" y="1023784"/>
            <a:ext cx="5621438" cy="5609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C60F9-89D0-8147-B990-1935649932B1}"/>
              </a:ext>
            </a:extLst>
          </p:cNvPr>
          <p:cNvSpPr/>
          <p:nvPr/>
        </p:nvSpPr>
        <p:spPr>
          <a:xfrm>
            <a:off x="302880" y="654452"/>
            <a:ext cx="397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scatter plot of Drilling and NPHI: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4A4497-4D30-814D-85F2-2274085C16F8}"/>
              </a:ext>
            </a:extLst>
          </p:cNvPr>
          <p:cNvSpPr/>
          <p:nvPr/>
        </p:nvSpPr>
        <p:spPr>
          <a:xfrm>
            <a:off x="6267682" y="654452"/>
            <a:ext cx="4029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scatter plot of Drilling and DTCO:  </a:t>
            </a:r>
          </a:p>
        </p:txBody>
      </p:sp>
    </p:spTree>
    <p:extLst>
      <p:ext uri="{BB962C8B-B14F-4D97-AF65-F5344CB8AC3E}">
        <p14:creationId xmlns:p14="http://schemas.microsoft.com/office/powerpoint/2010/main" val="271972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683C-2976-F74B-8F3E-F8F3CC41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Pre-Processing: Merge Drilling and Log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252E2-97B6-DB4B-844E-37D8F139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CB320-E70C-C448-809C-00D95947E7E0}"/>
              </a:ext>
            </a:extLst>
          </p:cNvPr>
          <p:cNvSpPr/>
          <p:nvPr/>
        </p:nvSpPr>
        <p:spPr>
          <a:xfrm>
            <a:off x="3846941" y="663500"/>
            <a:ext cx="4055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scatter plot of Drilling and RHOB: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546DE-1FDE-5740-9F08-40280A19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013" y="1040208"/>
            <a:ext cx="5741414" cy="545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4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B226-FA5C-F44D-9771-1B632B73F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Pre-Processing: Scaling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B6C7A-BCB2-F24B-B372-AC6B82874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600" dirty="0"/>
              <a:t>Scale the data using </a:t>
            </a:r>
            <a:r>
              <a:rPr lang="en-US" sz="2600" b="1" dirty="0" err="1"/>
              <a:t>MinMax</a:t>
            </a:r>
            <a:r>
              <a:rPr lang="en-US" sz="2600" b="1" dirty="0"/>
              <a:t> Scaler</a:t>
            </a:r>
          </a:p>
          <a:p>
            <a:pPr algn="just"/>
            <a:r>
              <a:rPr lang="en-US" sz="2600" dirty="0"/>
              <a:t>Input drilling data i.e. depth,  ROP, WOB, rotary torque, MSE and flow are scaled keeping output log data i.e. bulk density, neutron porosity and compressional sonic separate</a:t>
            </a:r>
          </a:p>
          <a:p>
            <a:pPr marL="0" indent="0" algn="just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22575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0"/>
            <a:ext cx="11835002" cy="762000"/>
          </a:xfrm>
        </p:spPr>
        <p:txBody>
          <a:bodyPr>
            <a:normAutofit/>
          </a:bodyPr>
          <a:lstStyle/>
          <a:p>
            <a:r>
              <a:rPr lang="en-US" dirty="0"/>
              <a:t>Random Forest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914400"/>
            <a:ext cx="11258026" cy="5029200"/>
          </a:xfrm>
        </p:spPr>
        <p:txBody>
          <a:bodyPr>
            <a:normAutofit/>
          </a:bodyPr>
          <a:lstStyle/>
          <a:p>
            <a:r>
              <a:rPr lang="en-US" b="1" dirty="0"/>
              <a:t>Test size: 15 %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6E448-A368-EA45-9610-C71F57272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25" y="1634128"/>
            <a:ext cx="34290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BE5AC-35A7-A34E-802E-2B490E1A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830" y="1577940"/>
            <a:ext cx="35433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51DCD-6D2E-5C41-9DA6-0828356F0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700" y="1546190"/>
            <a:ext cx="3429000" cy="3263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A63B6-492B-DC4D-922B-01A1D27B0D66}"/>
              </a:ext>
            </a:extLst>
          </p:cNvPr>
          <p:cNvSpPr txBox="1"/>
          <p:nvPr/>
        </p:nvSpPr>
        <p:spPr>
          <a:xfrm>
            <a:off x="1456466" y="4910728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RMSE: 0.02748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09193-3CBA-7F48-9763-2FDFDB36380F}"/>
              </a:ext>
            </a:extLst>
          </p:cNvPr>
          <p:cNvSpPr txBox="1"/>
          <p:nvPr/>
        </p:nvSpPr>
        <p:spPr>
          <a:xfrm>
            <a:off x="5222931" y="490793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RMSE: 3.9831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B6E92-9E82-9E41-912F-01426F565282}"/>
              </a:ext>
            </a:extLst>
          </p:cNvPr>
          <p:cNvSpPr txBox="1"/>
          <p:nvPr/>
        </p:nvSpPr>
        <p:spPr>
          <a:xfrm>
            <a:off x="8872376" y="490793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RMSE: 0.0281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293FE-8ED7-D44D-98AD-6235C3D34894}"/>
              </a:ext>
            </a:extLst>
          </p:cNvPr>
          <p:cNvSpPr txBox="1"/>
          <p:nvPr/>
        </p:nvSpPr>
        <p:spPr>
          <a:xfrm>
            <a:off x="1929352" y="555425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AAFCC-69B7-E242-8E55-047FDB734700}"/>
              </a:ext>
            </a:extLst>
          </p:cNvPr>
          <p:cNvSpPr txBox="1"/>
          <p:nvPr/>
        </p:nvSpPr>
        <p:spPr>
          <a:xfrm>
            <a:off x="5637307" y="5554256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D2794-6637-6D4D-B24C-7CD36FEDC3AA}"/>
              </a:ext>
            </a:extLst>
          </p:cNvPr>
          <p:cNvSpPr txBox="1"/>
          <p:nvPr/>
        </p:nvSpPr>
        <p:spPr>
          <a:xfrm>
            <a:off x="9248280" y="555425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</p:spTree>
    <p:extLst>
      <p:ext uri="{BB962C8B-B14F-4D97-AF65-F5344CB8AC3E}">
        <p14:creationId xmlns:p14="http://schemas.microsoft.com/office/powerpoint/2010/main" val="122383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3F32-320C-3C4F-9482-38A05812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5E8FAD-212A-FF4C-AAA5-3825FF822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914" y="3916364"/>
            <a:ext cx="39751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394EDA-2404-8C47-8F0E-FAA668DE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672432"/>
            <a:ext cx="36068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36E46-DE48-B245-942C-5D9A40B62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14" y="3903664"/>
            <a:ext cx="39370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DEAEA-3A4B-DC49-89BD-C3E274A1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166" y="1710532"/>
            <a:ext cx="3987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AF7AD-AE9C-A14D-95DB-CCAB6CBD8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265" y="1659732"/>
            <a:ext cx="39624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C69C4-1E40-A54B-A0AF-913347D42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14" y="3903664"/>
            <a:ext cx="3987800" cy="88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51684C-0517-3945-8A1C-89A45996BDD7}"/>
              </a:ext>
            </a:extLst>
          </p:cNvPr>
          <p:cNvSpPr txBox="1"/>
          <p:nvPr/>
        </p:nvSpPr>
        <p:spPr>
          <a:xfrm>
            <a:off x="2173414" y="120650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B4D02-DEBF-704A-9E14-137A9FE1438A}"/>
              </a:ext>
            </a:extLst>
          </p:cNvPr>
          <p:cNvSpPr txBox="1"/>
          <p:nvPr/>
        </p:nvSpPr>
        <p:spPr>
          <a:xfrm>
            <a:off x="5892066" y="1206500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33078-1749-B449-B1F5-EDE0C0E20660}"/>
              </a:ext>
            </a:extLst>
          </p:cNvPr>
          <p:cNvSpPr txBox="1"/>
          <p:nvPr/>
        </p:nvSpPr>
        <p:spPr>
          <a:xfrm>
            <a:off x="9545424" y="119517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</p:spTree>
    <p:extLst>
      <p:ext uri="{BB962C8B-B14F-4D97-AF65-F5344CB8AC3E}">
        <p14:creationId xmlns:p14="http://schemas.microsoft.com/office/powerpoint/2010/main" val="99392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F66E-FEF1-FB49-8D9E-5FF1524F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F46D0-B09C-C24E-B954-2C1C9CF2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15" y="825314"/>
            <a:ext cx="3541821" cy="281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D9AC8-348E-AA4E-A51E-9E2FBEE6E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9567"/>
            <a:ext cx="3775114" cy="2924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3C1995-688F-C549-80E4-57F59CC16E1A}"/>
              </a:ext>
            </a:extLst>
          </p:cNvPr>
          <p:cNvSpPr/>
          <p:nvPr/>
        </p:nvSpPr>
        <p:spPr>
          <a:xfrm>
            <a:off x="8283753" y="3661339"/>
            <a:ext cx="23805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latin typeface="TimesNewRomanPSMT"/>
              </a:rPr>
              <a:t>Ryan </a:t>
            </a:r>
            <a:r>
              <a:rPr lang="en-US" sz="1000" i="1" dirty="0" err="1">
                <a:latin typeface="TimesNewRomanPSMT"/>
              </a:rPr>
              <a:t>Kanfar</a:t>
            </a:r>
            <a:r>
              <a:rPr lang="en-US" sz="1000" i="1" dirty="0">
                <a:latin typeface="TimesNewRomanPSMT"/>
              </a:rPr>
              <a:t>(2020) </a:t>
            </a:r>
            <a:endParaRPr lang="en-US" sz="1000" i="1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473BC4B-91DE-934C-8657-6329F85E0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146972"/>
              </p:ext>
            </p:extLst>
          </p:nvPr>
        </p:nvGraphicFramePr>
        <p:xfrm>
          <a:off x="3156534" y="4242704"/>
          <a:ext cx="608182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89">
                  <a:extLst>
                    <a:ext uri="{9D8B030D-6E8A-4147-A177-3AD203B41FA5}">
                      <a16:colId xmlns:a16="http://schemas.microsoft.com/office/drawing/2014/main" val="159709035"/>
                    </a:ext>
                  </a:extLst>
                </a:gridCol>
                <a:gridCol w="2236839">
                  <a:extLst>
                    <a:ext uri="{9D8B030D-6E8A-4147-A177-3AD203B41FA5}">
                      <a16:colId xmlns:a16="http://schemas.microsoft.com/office/drawing/2014/main" val="2346953209"/>
                    </a:ext>
                  </a:extLst>
                </a:gridCol>
              </a:tblGrid>
              <a:tr h="315898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Output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168743"/>
                  </a:ext>
                </a:extLst>
              </a:tr>
              <a:tr h="32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Depth,  ROP, WOB, Rotary Torque,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NPHI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692345"/>
                  </a:ext>
                </a:extLst>
              </a:tr>
              <a:tr h="320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Depth,  ROP, WOB, Rotary Torque,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RHOB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268279"/>
                  </a:ext>
                </a:extLst>
              </a:tr>
              <a:tr h="320483">
                <a:tc>
                  <a:txBody>
                    <a:bodyPr/>
                    <a:lstStyle/>
                    <a:p>
                      <a:r>
                        <a:rPr lang="en-US" b="0" dirty="0"/>
                        <a:t>ROP, WOB, Rotary Torque, 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DTCO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143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54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88A0-7B66-4644-B742-EBE1DA62D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Forest Regression and Hyperparameter Optimization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D7D08-A178-C24A-8CB2-2CBA6231A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300" y="892236"/>
            <a:ext cx="2652557" cy="2468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C8149-65E0-FD44-97E7-BC287BC0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34" y="832598"/>
            <a:ext cx="2599923" cy="2550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88C1FB-2736-3A49-8B3D-DC62AD0FF1CA}"/>
              </a:ext>
            </a:extLst>
          </p:cNvPr>
          <p:cNvSpPr txBox="1"/>
          <p:nvPr/>
        </p:nvSpPr>
        <p:spPr>
          <a:xfrm>
            <a:off x="1350901" y="3335764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0.02675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1C577C-2400-9245-BD11-1F9BD6130DF9}"/>
              </a:ext>
            </a:extLst>
          </p:cNvPr>
          <p:cNvSpPr txBox="1"/>
          <p:nvPr/>
        </p:nvSpPr>
        <p:spPr>
          <a:xfrm>
            <a:off x="4529451" y="332733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5.9429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13171-795A-B24C-81D1-C80F6F754E1D}"/>
              </a:ext>
            </a:extLst>
          </p:cNvPr>
          <p:cNvSpPr txBox="1"/>
          <p:nvPr/>
        </p:nvSpPr>
        <p:spPr>
          <a:xfrm>
            <a:off x="7751203" y="3351232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0.02809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A2272-B0C7-1547-9EED-C652C510B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44" y="4043730"/>
            <a:ext cx="2591213" cy="2305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E7D341-1C7F-204A-B02F-7FF9F4B46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699" y="4031141"/>
            <a:ext cx="2498999" cy="2330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A8C18-F37F-DB46-ABD1-FEAD90BF6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035" y="3987583"/>
            <a:ext cx="2599923" cy="24176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F73816-EC2C-FA43-8979-77F71F5DE492}"/>
              </a:ext>
            </a:extLst>
          </p:cNvPr>
          <p:cNvSpPr txBox="1"/>
          <p:nvPr/>
        </p:nvSpPr>
        <p:spPr>
          <a:xfrm>
            <a:off x="1352917" y="630376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0.0275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D95DE-773D-5647-BD74-B16712BEB0A1}"/>
              </a:ext>
            </a:extLst>
          </p:cNvPr>
          <p:cNvSpPr txBox="1"/>
          <p:nvPr/>
        </p:nvSpPr>
        <p:spPr>
          <a:xfrm>
            <a:off x="4398036" y="6298757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6.1790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B4904-C106-1E4E-B559-1BFDF99E4093}"/>
              </a:ext>
            </a:extLst>
          </p:cNvPr>
          <p:cNvSpPr txBox="1"/>
          <p:nvPr/>
        </p:nvSpPr>
        <p:spPr>
          <a:xfrm>
            <a:off x="7751203" y="6329932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0.0311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A222D-2F34-3046-B073-2BBAAA443C20}"/>
              </a:ext>
            </a:extLst>
          </p:cNvPr>
          <p:cNvSpPr txBox="1"/>
          <p:nvPr/>
        </p:nvSpPr>
        <p:spPr>
          <a:xfrm>
            <a:off x="2296388" y="3611912"/>
            <a:ext cx="47096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Hyperparameter Optimization for RF , Number of Folds: 10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A7640E-46CE-4741-98C6-B622EFD67B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841" y="818152"/>
            <a:ext cx="2700714" cy="25501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DDA29B-1D4A-F346-994A-931236DAD953}"/>
              </a:ext>
            </a:extLst>
          </p:cNvPr>
          <p:cNvSpPr txBox="1"/>
          <p:nvPr/>
        </p:nvSpPr>
        <p:spPr>
          <a:xfrm>
            <a:off x="1589748" y="54943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42200-AB6B-8148-AE25-900AA8313C52}"/>
              </a:ext>
            </a:extLst>
          </p:cNvPr>
          <p:cNvSpPr txBox="1"/>
          <p:nvPr/>
        </p:nvSpPr>
        <p:spPr>
          <a:xfrm>
            <a:off x="4745631" y="549438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628C61-750A-C840-A436-53219FDC466E}"/>
              </a:ext>
            </a:extLst>
          </p:cNvPr>
          <p:cNvSpPr txBox="1"/>
          <p:nvPr/>
        </p:nvSpPr>
        <p:spPr>
          <a:xfrm>
            <a:off x="7868302" y="54943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</p:spTree>
    <p:extLst>
      <p:ext uri="{BB962C8B-B14F-4D97-AF65-F5344CB8AC3E}">
        <p14:creationId xmlns:p14="http://schemas.microsoft.com/office/powerpoint/2010/main" val="150401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C1ED0-7894-AF40-A2F3-0D1E8B30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1" y="152400"/>
            <a:ext cx="10972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KNN Regression with K Neighbors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B7835-8857-A74D-8E32-563DA4E60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9" y="1055616"/>
            <a:ext cx="3487223" cy="2251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AA512-95FA-B74E-9E1C-A249E72CE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36" y="1045780"/>
            <a:ext cx="3309029" cy="226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FBD9D-D9D4-2B45-8EFB-88786DB71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61" y="3563554"/>
            <a:ext cx="3131337" cy="223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31D41-F6B3-AC4D-8F2F-282FD298F9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946" y="3621470"/>
            <a:ext cx="3204158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A56D9A-DB21-DF43-9745-DF5ED3100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495" y="806089"/>
            <a:ext cx="2779992" cy="2545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20BA6A-8272-C24E-85AE-C14E4ACFC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7495" y="3586688"/>
            <a:ext cx="2869065" cy="2611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8785F-87F8-4242-935B-A5F9C49CF1B9}"/>
              </a:ext>
            </a:extLst>
          </p:cNvPr>
          <p:cNvSpPr txBox="1"/>
          <p:nvPr/>
        </p:nvSpPr>
        <p:spPr>
          <a:xfrm>
            <a:off x="9018981" y="3344471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0.000904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866E0-87DD-504F-86EE-C2BAFA56A5DC}"/>
              </a:ext>
            </a:extLst>
          </p:cNvPr>
          <p:cNvSpPr txBox="1"/>
          <p:nvPr/>
        </p:nvSpPr>
        <p:spPr>
          <a:xfrm>
            <a:off x="9136801" y="6198437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6.386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9D0DC-273F-FF4B-814C-EC671803F935}"/>
              </a:ext>
            </a:extLst>
          </p:cNvPr>
          <p:cNvSpPr txBox="1"/>
          <p:nvPr/>
        </p:nvSpPr>
        <p:spPr>
          <a:xfrm>
            <a:off x="247189" y="188121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CA4895-DDD4-8C4C-A669-27994264DDD7}"/>
              </a:ext>
            </a:extLst>
          </p:cNvPr>
          <p:cNvSpPr txBox="1"/>
          <p:nvPr/>
        </p:nvSpPr>
        <p:spPr>
          <a:xfrm>
            <a:off x="243018" y="4498303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</p:spTree>
    <p:extLst>
      <p:ext uri="{BB962C8B-B14F-4D97-AF65-F5344CB8AC3E}">
        <p14:creationId xmlns:p14="http://schemas.microsoft.com/office/powerpoint/2010/main" val="1593309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677C-B6E9-344C-963F-0A5E8F45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58" y="141514"/>
            <a:ext cx="10972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KNN Regression with K Neighbors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263D3-DDD4-F144-80EF-A15EF41FD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0613D-4BAE-7641-9405-FE3E548E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9" y="1672770"/>
            <a:ext cx="3744295" cy="2409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28573-3B6C-DB4E-BFB1-00C210D34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71" y="1672770"/>
            <a:ext cx="3780834" cy="261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F4D67-86F5-CD44-B7CF-F2AE63F17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605" y="1570263"/>
            <a:ext cx="3574933" cy="30017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A4EBE-2E30-6F41-AD87-626C2FD4ECC5}"/>
              </a:ext>
            </a:extLst>
          </p:cNvPr>
          <p:cNvSpPr txBox="1"/>
          <p:nvPr/>
        </p:nvSpPr>
        <p:spPr>
          <a:xfrm>
            <a:off x="9508324" y="4672987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0.000974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47782-E988-014C-8DBA-15AEA2C0A2A8}"/>
              </a:ext>
            </a:extLst>
          </p:cNvPr>
          <p:cNvSpPr txBox="1"/>
          <p:nvPr/>
        </p:nvSpPr>
        <p:spPr>
          <a:xfrm>
            <a:off x="183294" y="261153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</p:spTree>
    <p:extLst>
      <p:ext uri="{BB962C8B-B14F-4D97-AF65-F5344CB8AC3E}">
        <p14:creationId xmlns:p14="http://schemas.microsoft.com/office/powerpoint/2010/main" val="3310057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D533-A675-1242-B569-DB7FB910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FF837-E5E0-014D-BE37-C97DDEE9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19" y="1405924"/>
            <a:ext cx="3378200" cy="314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38D65-07F8-EE4E-A53E-19C715109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373267"/>
            <a:ext cx="3556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BDC2D-2893-E747-97DC-692CDA7C8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381" y="1373267"/>
            <a:ext cx="3530600" cy="317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9557E6-9BCF-0745-A620-E2BDEB2ECE49}"/>
              </a:ext>
            </a:extLst>
          </p:cNvPr>
          <p:cNvSpPr txBox="1"/>
          <p:nvPr/>
        </p:nvSpPr>
        <p:spPr>
          <a:xfrm>
            <a:off x="9232280" y="88296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7714E-972C-7540-9905-1D6F3652A51A}"/>
              </a:ext>
            </a:extLst>
          </p:cNvPr>
          <p:cNvSpPr txBox="1"/>
          <p:nvPr/>
        </p:nvSpPr>
        <p:spPr>
          <a:xfrm>
            <a:off x="1796372" y="4557191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0.0426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86847-0314-F242-82CA-A8EC0D9EB650}"/>
              </a:ext>
            </a:extLst>
          </p:cNvPr>
          <p:cNvSpPr txBox="1"/>
          <p:nvPr/>
        </p:nvSpPr>
        <p:spPr>
          <a:xfrm>
            <a:off x="5569253" y="4585383"/>
            <a:ext cx="974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8.397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4BBC3-1B47-1441-BE45-A49F061C9ACF}"/>
              </a:ext>
            </a:extLst>
          </p:cNvPr>
          <p:cNvSpPr txBox="1"/>
          <p:nvPr/>
        </p:nvSpPr>
        <p:spPr>
          <a:xfrm>
            <a:off x="9420681" y="4585383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0.001217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5CC5F-1A3D-2F4F-A87E-198C3796C87C}"/>
              </a:ext>
            </a:extLst>
          </p:cNvPr>
          <p:cNvSpPr txBox="1"/>
          <p:nvPr/>
        </p:nvSpPr>
        <p:spPr>
          <a:xfrm>
            <a:off x="1995946" y="89929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A99D7-F688-634E-BFDB-E6E5C1B2ECB4}"/>
              </a:ext>
            </a:extLst>
          </p:cNvPr>
          <p:cNvSpPr txBox="1"/>
          <p:nvPr/>
        </p:nvSpPr>
        <p:spPr>
          <a:xfrm>
            <a:off x="5390101" y="899296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</p:spTree>
    <p:extLst>
      <p:ext uri="{BB962C8B-B14F-4D97-AF65-F5344CB8AC3E}">
        <p14:creationId xmlns:p14="http://schemas.microsoft.com/office/powerpoint/2010/main" val="319853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019908"/>
            <a:ext cx="11789508" cy="4923692"/>
          </a:xfrm>
        </p:spPr>
        <p:txBody>
          <a:bodyPr>
            <a:normAutofit/>
          </a:bodyPr>
          <a:lstStyle/>
          <a:p>
            <a:pPr algn="just"/>
            <a:r>
              <a:rPr lang="en-GB" sz="2600" dirty="0"/>
              <a:t>Geophysical logs are important for </a:t>
            </a:r>
            <a:r>
              <a:rPr lang="en-US" sz="2600" dirty="0"/>
              <a:t>subsurface resource estimation and exploitation </a:t>
            </a:r>
          </a:p>
          <a:p>
            <a:pPr algn="just"/>
            <a:r>
              <a:rPr lang="en-GB" sz="2600" dirty="0"/>
              <a:t>To record geophysical logs, wireline measurements are selectively deployed and are not available for every well</a:t>
            </a:r>
          </a:p>
          <a:p>
            <a:pPr algn="just"/>
            <a:r>
              <a:rPr lang="en-GB" sz="2600" dirty="0"/>
              <a:t>Predictive tool for rock properties from drilling parameters can help companies make an informed decision and save them thousands of dollars </a:t>
            </a:r>
          </a:p>
          <a:p>
            <a:pPr algn="just"/>
            <a:endParaRPr lang="en-GB" sz="2600" dirty="0"/>
          </a:p>
          <a:p>
            <a:pPr marL="457200" lvl="1" indent="0">
              <a:buNone/>
            </a:pPr>
            <a:endParaRPr lang="en-US" sz="2600" dirty="0"/>
          </a:p>
          <a:p>
            <a:pPr lvl="1"/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9210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B281D-CC32-B04B-88AC-2CC9E5DF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87550"/>
            <a:ext cx="10972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Support Vector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54E73-D80F-F142-BECC-087B818B0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65" y="1478022"/>
            <a:ext cx="3386524" cy="3063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2FBBB-6836-834D-8622-408F16B8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38" y="1478022"/>
            <a:ext cx="3514218" cy="3063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E1C446-290C-B349-A9D9-1650B7696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250" y="1478022"/>
            <a:ext cx="3520687" cy="3060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E05375-C2F4-924E-8193-67FD48250087}"/>
              </a:ext>
            </a:extLst>
          </p:cNvPr>
          <p:cNvSpPr txBox="1"/>
          <p:nvPr/>
        </p:nvSpPr>
        <p:spPr>
          <a:xfrm>
            <a:off x="2217825" y="92833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A1F3DB-9C13-9E45-B68B-FFC0690FF26A}"/>
              </a:ext>
            </a:extLst>
          </p:cNvPr>
          <p:cNvSpPr txBox="1"/>
          <p:nvPr/>
        </p:nvSpPr>
        <p:spPr>
          <a:xfrm>
            <a:off x="6011997" y="949550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9F1408-D3FD-0E4A-B2DB-B3F5BE577529}"/>
              </a:ext>
            </a:extLst>
          </p:cNvPr>
          <p:cNvSpPr txBox="1"/>
          <p:nvPr/>
        </p:nvSpPr>
        <p:spPr>
          <a:xfrm>
            <a:off x="9701605" y="93894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3C1CB-CAE8-F541-BC3F-AB1B6E1F956B}"/>
              </a:ext>
            </a:extLst>
          </p:cNvPr>
          <p:cNvSpPr txBox="1"/>
          <p:nvPr/>
        </p:nvSpPr>
        <p:spPr>
          <a:xfrm>
            <a:off x="2285852" y="4811111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BCD0B-96F1-B343-8F5A-8C8EAE9DFE65}"/>
              </a:ext>
            </a:extLst>
          </p:cNvPr>
          <p:cNvSpPr txBox="1"/>
          <p:nvPr/>
        </p:nvSpPr>
        <p:spPr>
          <a:xfrm>
            <a:off x="5877929" y="4813967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6.9741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37AB6-BD5C-D744-8447-969411703F0F}"/>
              </a:ext>
            </a:extLst>
          </p:cNvPr>
          <p:cNvSpPr txBox="1"/>
          <p:nvPr/>
        </p:nvSpPr>
        <p:spPr>
          <a:xfrm>
            <a:off x="9379401" y="4796381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0.0018</a:t>
            </a:r>
          </a:p>
        </p:txBody>
      </p:sp>
    </p:spTree>
    <p:extLst>
      <p:ext uri="{BB962C8B-B14F-4D97-AF65-F5344CB8AC3E}">
        <p14:creationId xmlns:p14="http://schemas.microsoft.com/office/powerpoint/2010/main" val="31150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5652-9DCE-9E42-98D5-84F77FD1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86" y="749902"/>
            <a:ext cx="10972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Hyperparameter Optimization for SVR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0546B-37E3-4246-8BD7-856F7863F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"/>
          <a:stretch/>
        </p:blipFill>
        <p:spPr>
          <a:xfrm>
            <a:off x="559246" y="1511902"/>
            <a:ext cx="3396403" cy="3090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13D13-6FAC-CE4D-B263-B31AA5F1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834" y="1511902"/>
            <a:ext cx="3520109" cy="314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3E64C-C226-5845-B65C-ADEEB37BD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127" y="1512333"/>
            <a:ext cx="3520109" cy="31989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CBB7E-6E46-5240-91FA-074867D984B8}"/>
              </a:ext>
            </a:extLst>
          </p:cNvPr>
          <p:cNvSpPr txBox="1"/>
          <p:nvPr/>
        </p:nvSpPr>
        <p:spPr>
          <a:xfrm>
            <a:off x="1691428" y="4698133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0.00097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95B7D-6045-0145-8787-2774D56837CC}"/>
              </a:ext>
            </a:extLst>
          </p:cNvPr>
          <p:cNvSpPr txBox="1"/>
          <p:nvPr/>
        </p:nvSpPr>
        <p:spPr>
          <a:xfrm>
            <a:off x="5374259" y="4711310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6.0383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6A20C-8501-6B40-8739-0601E73B14BD}"/>
              </a:ext>
            </a:extLst>
          </p:cNvPr>
          <p:cNvSpPr txBox="1"/>
          <p:nvPr/>
        </p:nvSpPr>
        <p:spPr>
          <a:xfrm>
            <a:off x="8978543" y="4786049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0.0426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0B16B-751D-2442-B3EB-F052B4AA19CD}"/>
              </a:ext>
            </a:extLst>
          </p:cNvPr>
          <p:cNvSpPr txBox="1"/>
          <p:nvPr/>
        </p:nvSpPr>
        <p:spPr>
          <a:xfrm>
            <a:off x="1930274" y="103164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74E15-30A7-8743-A205-D239E2DB47D5}"/>
              </a:ext>
            </a:extLst>
          </p:cNvPr>
          <p:cNvSpPr txBox="1"/>
          <p:nvPr/>
        </p:nvSpPr>
        <p:spPr>
          <a:xfrm>
            <a:off x="5548056" y="1031645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90C0F-23CB-5F4D-9ABD-B91B771C087B}"/>
              </a:ext>
            </a:extLst>
          </p:cNvPr>
          <p:cNvSpPr txBox="1"/>
          <p:nvPr/>
        </p:nvSpPr>
        <p:spPr>
          <a:xfrm>
            <a:off x="9377536" y="1067293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</p:spTree>
    <p:extLst>
      <p:ext uri="{BB962C8B-B14F-4D97-AF65-F5344CB8AC3E}">
        <p14:creationId xmlns:p14="http://schemas.microsoft.com/office/powerpoint/2010/main" val="11397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DBD1-DEB8-B843-A163-84BFC3FD4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1" y="206828"/>
            <a:ext cx="109728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MLP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C61143-9BB8-0C44-A39D-156ABD915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849" y="1329531"/>
            <a:ext cx="3887989" cy="3362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5ADBB6-89BA-CD48-A08C-BDCF1538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38" y="1424949"/>
            <a:ext cx="3701144" cy="336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26EAC-0697-1442-9A21-6DEBA8E6D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981" y="1398813"/>
            <a:ext cx="3701143" cy="3444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3837F-C7B9-914E-B517-8A418CF60B45}"/>
              </a:ext>
            </a:extLst>
          </p:cNvPr>
          <p:cNvSpPr txBox="1"/>
          <p:nvPr/>
        </p:nvSpPr>
        <p:spPr>
          <a:xfrm>
            <a:off x="2194670" y="97956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2A1E1-AD34-C64D-9F55-CCBF79ADFB44}"/>
              </a:ext>
            </a:extLst>
          </p:cNvPr>
          <p:cNvSpPr txBox="1"/>
          <p:nvPr/>
        </p:nvSpPr>
        <p:spPr>
          <a:xfrm>
            <a:off x="5903560" y="977232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AE0E9-0895-2340-A097-9EDA729859A6}"/>
              </a:ext>
            </a:extLst>
          </p:cNvPr>
          <p:cNvSpPr txBox="1"/>
          <p:nvPr/>
        </p:nvSpPr>
        <p:spPr>
          <a:xfrm>
            <a:off x="9664003" y="977232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AF2A68-F1A1-9A4D-B88C-87B4D0EC8758}"/>
              </a:ext>
            </a:extLst>
          </p:cNvPr>
          <p:cNvSpPr txBox="1"/>
          <p:nvPr/>
        </p:nvSpPr>
        <p:spPr>
          <a:xfrm>
            <a:off x="2039772" y="4843307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0.04335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48949-687B-B44E-8855-25A81B101C4C}"/>
              </a:ext>
            </a:extLst>
          </p:cNvPr>
          <p:cNvSpPr txBox="1"/>
          <p:nvPr/>
        </p:nvSpPr>
        <p:spPr>
          <a:xfrm>
            <a:off x="5750389" y="4882578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7.9725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41AFB-020E-F948-AD97-671B002FC726}"/>
              </a:ext>
            </a:extLst>
          </p:cNvPr>
          <p:cNvSpPr txBox="1"/>
          <p:nvPr/>
        </p:nvSpPr>
        <p:spPr>
          <a:xfrm>
            <a:off x="9586207" y="4895556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0.00159</a:t>
            </a:r>
          </a:p>
        </p:txBody>
      </p:sp>
    </p:spTree>
    <p:extLst>
      <p:ext uri="{BB962C8B-B14F-4D97-AF65-F5344CB8AC3E}">
        <p14:creationId xmlns:p14="http://schemas.microsoft.com/office/powerpoint/2010/main" val="229939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AF2B-528C-B14C-9A0B-9A5BBBB60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Optimization for MLP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D4DF-D1BC-8946-AB5A-23377EFBE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03BF3-FFD5-D34D-98AD-0DAF2D2E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20" y="1229694"/>
            <a:ext cx="4202792" cy="3757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D6906-B681-6A43-B375-942B66B59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76" y="1270353"/>
            <a:ext cx="3952582" cy="3716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397F0-A0E5-E34C-9F78-7720FE86B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1357047"/>
            <a:ext cx="3888842" cy="37572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649CA-5E2A-7945-A8F5-2A23EF81D7F6}"/>
              </a:ext>
            </a:extLst>
          </p:cNvPr>
          <p:cNvSpPr txBox="1"/>
          <p:nvPr/>
        </p:nvSpPr>
        <p:spPr>
          <a:xfrm>
            <a:off x="2023875" y="90102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NPHI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E5679-98F2-D340-88CF-F396BE951F4C}"/>
              </a:ext>
            </a:extLst>
          </p:cNvPr>
          <p:cNvSpPr txBox="1"/>
          <p:nvPr/>
        </p:nvSpPr>
        <p:spPr>
          <a:xfrm>
            <a:off x="5997694" y="901021"/>
            <a:ext cx="70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B4D6D-439D-D344-A242-7196991BB898}"/>
              </a:ext>
            </a:extLst>
          </p:cNvPr>
          <p:cNvSpPr txBox="1"/>
          <p:nvPr/>
        </p:nvSpPr>
        <p:spPr>
          <a:xfrm>
            <a:off x="9695893" y="9416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F2F30-093D-EE47-9970-23415FD8B721}"/>
              </a:ext>
            </a:extLst>
          </p:cNvPr>
          <p:cNvSpPr txBox="1"/>
          <p:nvPr/>
        </p:nvSpPr>
        <p:spPr>
          <a:xfrm>
            <a:off x="1785028" y="4935153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0.00096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47C66B-7A8F-7B47-858A-C454DD859BFC}"/>
              </a:ext>
            </a:extLst>
          </p:cNvPr>
          <p:cNvSpPr txBox="1"/>
          <p:nvPr/>
        </p:nvSpPr>
        <p:spPr>
          <a:xfrm>
            <a:off x="5812121" y="4935153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6.2546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F4AB0-DFB0-A34D-AF6A-8CB2B5DA08BB}"/>
              </a:ext>
            </a:extLst>
          </p:cNvPr>
          <p:cNvSpPr txBox="1"/>
          <p:nvPr/>
        </p:nvSpPr>
        <p:spPr>
          <a:xfrm>
            <a:off x="9695893" y="4969439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RMSE: 0.00121</a:t>
            </a:r>
          </a:p>
        </p:txBody>
      </p:sp>
    </p:spTree>
    <p:extLst>
      <p:ext uri="{BB962C8B-B14F-4D97-AF65-F5344CB8AC3E}">
        <p14:creationId xmlns:p14="http://schemas.microsoft.com/office/powerpoint/2010/main" val="245839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FCB3-D275-A647-B5D9-EF415D2AF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DE2E5-E2FD-5B4E-890D-7321A020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data points of NPHI and DTCO data after merging drilling and log data</a:t>
            </a:r>
          </a:p>
        </p:txBody>
      </p:sp>
    </p:spTree>
    <p:extLst>
      <p:ext uri="{BB962C8B-B14F-4D97-AF65-F5344CB8AC3E}">
        <p14:creationId xmlns:p14="http://schemas.microsoft.com/office/powerpoint/2010/main" val="264981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96B5-B2DB-A649-828E-BD0E21A6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8A39-70B6-5443-919B-9A0F0BD3A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9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1E29-A40D-3E44-899E-45BE5A5F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467FF-60BE-6F46-AB9D-D34CEA2D0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1"/>
            <a:ext cx="12192000" cy="52239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2600" dirty="0"/>
          </a:p>
          <a:p>
            <a:pPr marL="0" indent="0" algn="ctr">
              <a:buNone/>
            </a:pPr>
            <a:endParaRPr lang="en-GB" sz="2600" dirty="0"/>
          </a:p>
          <a:p>
            <a:pPr marL="0" indent="0" algn="ctr">
              <a:buNone/>
            </a:pPr>
            <a:endParaRPr lang="en-GB" sz="2600" dirty="0"/>
          </a:p>
          <a:p>
            <a:pPr marL="0" indent="0" algn="ctr">
              <a:buNone/>
            </a:pPr>
            <a:endParaRPr lang="en-GB" sz="2600" dirty="0"/>
          </a:p>
          <a:p>
            <a:pPr marL="0" indent="0" algn="ctr">
              <a:buNone/>
            </a:pPr>
            <a:r>
              <a:rPr lang="en-GB" sz="2600" dirty="0"/>
              <a:t>Predict </a:t>
            </a:r>
            <a:r>
              <a:rPr lang="en-US" sz="2600" dirty="0"/>
              <a:t>geophysical logs namely de</a:t>
            </a:r>
            <a:r>
              <a:rPr lang="en-GB" sz="2600" dirty="0"/>
              <a:t>nsity, neutron porosity and compressional sonic from drilling parameters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5330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3143-053B-3D48-8EDA-56F3DE08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94AF7-1D78-B74D-8454-A7FEB1C4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1"/>
            <a:ext cx="12192000" cy="5386753"/>
          </a:xfrm>
        </p:spPr>
        <p:txBody>
          <a:bodyPr>
            <a:normAutofit/>
          </a:bodyPr>
          <a:lstStyle/>
          <a:p>
            <a:pPr algn="just"/>
            <a:r>
              <a:rPr lang="en-US" sz="2600" dirty="0"/>
              <a:t>Publicly available drilling and log data of </a:t>
            </a:r>
            <a:r>
              <a:rPr lang="en-US" sz="2600" b="1" dirty="0"/>
              <a:t>Well MIP 3H </a:t>
            </a:r>
            <a:r>
              <a:rPr lang="en-US" sz="2600" dirty="0"/>
              <a:t>of Marcellus Formation (http://</a:t>
            </a:r>
            <a:r>
              <a:rPr lang="en-US" sz="2600" dirty="0" err="1"/>
              <a:t>www.mseel.org</a:t>
            </a:r>
            <a:r>
              <a:rPr lang="en-US" sz="2600" dirty="0"/>
              <a:t>/)</a:t>
            </a:r>
          </a:p>
          <a:p>
            <a:pPr marL="0" indent="0" algn="just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95193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E226-2F8D-2142-889B-43628546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A332-610C-8148-9BFA-7F91B10E9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62000"/>
            <a:ext cx="12192000" cy="5714513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200" dirty="0"/>
              <a:t>Data Pre-Processing:</a:t>
            </a:r>
          </a:p>
          <a:p>
            <a:r>
              <a:rPr lang="en-US" sz="2200" dirty="0"/>
              <a:t>Remove outliers from log and drilling data</a:t>
            </a:r>
          </a:p>
          <a:p>
            <a:r>
              <a:rPr lang="en-US" sz="2200" dirty="0"/>
              <a:t>Merge drilling and log data</a:t>
            </a:r>
          </a:p>
          <a:p>
            <a:r>
              <a:rPr lang="en-US" sz="2200" dirty="0"/>
              <a:t>Scaling drilling data using </a:t>
            </a:r>
            <a:r>
              <a:rPr lang="en-US" sz="2200" dirty="0" err="1"/>
              <a:t>MinMax</a:t>
            </a:r>
            <a:r>
              <a:rPr lang="en-US" sz="2200" dirty="0"/>
              <a:t> Scaler</a:t>
            </a:r>
          </a:p>
          <a:p>
            <a:pPr marL="0" indent="0">
              <a:buNone/>
            </a:pPr>
            <a:r>
              <a:rPr lang="en-US" sz="2200" dirty="0"/>
              <a:t>2. Split test/train data</a:t>
            </a:r>
          </a:p>
          <a:p>
            <a:pPr marL="0" indent="0">
              <a:buNone/>
            </a:pPr>
            <a:r>
              <a:rPr lang="en-US" sz="2200" dirty="0"/>
              <a:t>3. Supervised Learning (Regression)</a:t>
            </a:r>
          </a:p>
          <a:p>
            <a:r>
              <a:rPr lang="en-US" sz="2200" b="1" dirty="0"/>
              <a:t>Input Labels: </a:t>
            </a:r>
            <a:r>
              <a:rPr lang="en-US" sz="2200" dirty="0"/>
              <a:t>Depth, ROP, WOB, Rotary Torque, MSE, Flow</a:t>
            </a:r>
          </a:p>
          <a:p>
            <a:r>
              <a:rPr lang="en-US" sz="2200" b="1" dirty="0"/>
              <a:t>Predicted Labels: </a:t>
            </a:r>
            <a:r>
              <a:rPr lang="en-US" sz="2200" dirty="0"/>
              <a:t>Neutron Porosity, Bulk Density, Compressional Sonic</a:t>
            </a:r>
          </a:p>
          <a:p>
            <a:r>
              <a:rPr lang="en-US" sz="2200" dirty="0"/>
              <a:t>Algorithms: 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200" dirty="0"/>
              <a:t>Random Forest Regression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200" dirty="0"/>
              <a:t>KNN Regression with K Neighbors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200" dirty="0"/>
              <a:t>Linear Regression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200" dirty="0"/>
              <a:t>Support Vector Regression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200" dirty="0"/>
              <a:t>MLP Regression</a:t>
            </a:r>
          </a:p>
          <a:p>
            <a:pPr marL="1257300" lvl="2" indent="-457200">
              <a:buFont typeface="+mj-lt"/>
              <a:buAutoNum type="arabicPeriod"/>
            </a:pPr>
            <a:endParaRPr lang="en-US" sz="2200" dirty="0"/>
          </a:p>
          <a:p>
            <a:pPr marL="1257300" lvl="2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514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Pre-Processing: Log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761999"/>
            <a:ext cx="11785600" cy="566782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4DC9DC-4E12-9D49-AB99-3587791AC220}"/>
              </a:ext>
            </a:extLst>
          </p:cNvPr>
          <p:cNvSpPr txBox="1">
            <a:spLocks/>
          </p:cNvSpPr>
          <p:nvPr/>
        </p:nvSpPr>
        <p:spPr>
          <a:xfrm>
            <a:off x="203200" y="761998"/>
            <a:ext cx="11785600" cy="541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Matrix scatter plot before removing outliers: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Matrix scatter plot after removing outliers: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9FA0F-C13E-C945-82F8-7BEBAFE86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6" t="-1" b="-33"/>
          <a:stretch/>
        </p:blipFill>
        <p:spPr>
          <a:xfrm>
            <a:off x="965166" y="1135017"/>
            <a:ext cx="2908579" cy="2389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DEFE0-D3FF-E64F-BE17-08175E26A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35"/>
          <a:stretch/>
        </p:blipFill>
        <p:spPr>
          <a:xfrm>
            <a:off x="7951172" y="971805"/>
            <a:ext cx="2819876" cy="2552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E3FD38-4BE6-FF49-938B-334B6548D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464" y="1135017"/>
            <a:ext cx="2740271" cy="23897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EC2D9-57EA-0244-9356-E187B5171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19" y="3782426"/>
            <a:ext cx="2973925" cy="26842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2BC956-5A7D-5E46-851E-ED4D68BCF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537" y="3971360"/>
            <a:ext cx="2645198" cy="24768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FBFB87-3581-3644-8DF0-EDFDDAC6B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3439" y="3868609"/>
            <a:ext cx="2816872" cy="268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13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7E37-FDDF-7D43-B108-FCD8C2B84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Pre-Processing: Log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0B9F5-9108-3445-B29E-A407EC5C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48129"/>
            <a:ext cx="12192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Box plot before removing outliers: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Box plot after removing outliers: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B91B7-F2AD-7540-B37F-61B9A61D4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7"/>
          <a:stretch/>
        </p:blipFill>
        <p:spPr>
          <a:xfrm>
            <a:off x="7259761" y="4351315"/>
            <a:ext cx="2743200" cy="2126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0EEDE-FCB5-4A49-A1CD-38980AB7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33" y="4290682"/>
            <a:ext cx="2743200" cy="2334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0004B-8BAB-E44B-B423-1432512F5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60"/>
          <a:stretch/>
        </p:blipFill>
        <p:spPr>
          <a:xfrm>
            <a:off x="3798950" y="4351315"/>
            <a:ext cx="2743200" cy="2156889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7444167-0E97-2045-8AC2-71518B224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3" y="1544993"/>
            <a:ext cx="2849575" cy="2156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E8298B-8E1C-294F-BFD5-D9B6A6777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4110" y="1543697"/>
            <a:ext cx="2743200" cy="2156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FED5F2-4031-B04A-A322-48E83E551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761" y="1624646"/>
            <a:ext cx="2743200" cy="207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2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2B44-FB0E-1042-AE6D-9B4AAB5D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</p:spPr>
        <p:txBody>
          <a:bodyPr anchor="ctr">
            <a:normAutofit/>
          </a:bodyPr>
          <a:lstStyle/>
          <a:p>
            <a:r>
              <a:rPr lang="en-US" dirty="0"/>
              <a:t>Data Pre-Processing: Drilling Data</a:t>
            </a:r>
          </a:p>
        </p:txBody>
      </p:sp>
      <p:pic>
        <p:nvPicPr>
          <p:cNvPr id="4" name="Picture 3" descr="Diagram, table&#10;&#10;Description automatically generated">
            <a:extLst>
              <a:ext uri="{FF2B5EF4-FFF2-40B4-BE49-F238E27FC236}">
                <a16:creationId xmlns:a16="http://schemas.microsoft.com/office/drawing/2014/main" id="{B9E006E7-E066-3342-9809-A6AB8471C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079664"/>
            <a:ext cx="5520887" cy="543807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F14F8-2FB2-E741-8850-B65A0F39D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094" y="1079664"/>
            <a:ext cx="5663706" cy="54380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E92F3B-C173-004B-AE6F-111238C64848}"/>
              </a:ext>
            </a:extLst>
          </p:cNvPr>
          <p:cNvSpPr/>
          <p:nvPr/>
        </p:nvSpPr>
        <p:spPr>
          <a:xfrm>
            <a:off x="357755" y="669366"/>
            <a:ext cx="4313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scatter plot before removing outliers: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4A4870-BC78-984B-ADE0-0AF4C6DCB364}"/>
              </a:ext>
            </a:extLst>
          </p:cNvPr>
          <p:cNvSpPr/>
          <p:nvPr/>
        </p:nvSpPr>
        <p:spPr>
          <a:xfrm>
            <a:off x="6546809" y="669366"/>
            <a:ext cx="4234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Matrix scatter plot after removing outliers :</a:t>
            </a:r>
          </a:p>
        </p:txBody>
      </p:sp>
    </p:spTree>
    <p:extLst>
      <p:ext uri="{BB962C8B-B14F-4D97-AF65-F5344CB8AC3E}">
        <p14:creationId xmlns:p14="http://schemas.microsoft.com/office/powerpoint/2010/main" val="1275695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21D625-A990-4F7B-A466-117AA7F6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0"/>
            <a:ext cx="10972800" cy="762000"/>
          </a:xfrm>
        </p:spPr>
        <p:txBody>
          <a:bodyPr/>
          <a:lstStyle/>
          <a:p>
            <a:r>
              <a:rPr lang="en-US" dirty="0"/>
              <a:t>Data Pre-Processing: Drilling Data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DB18AB4F-19D2-564E-AB37-57858741B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559" y="1220161"/>
            <a:ext cx="7445829" cy="2550197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0581B1-1FA7-3B41-B0C4-9B95E037CCEC}"/>
              </a:ext>
            </a:extLst>
          </p:cNvPr>
          <p:cNvSpPr txBox="1">
            <a:spLocks/>
          </p:cNvSpPr>
          <p:nvPr/>
        </p:nvSpPr>
        <p:spPr>
          <a:xfrm>
            <a:off x="203200" y="666457"/>
            <a:ext cx="12192000" cy="4142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Before removing outliers: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After removing outliers: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AE512-3048-4B4E-8F0D-510693CBB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29" y="4120288"/>
            <a:ext cx="7746918" cy="241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577</Words>
  <Application>Microsoft Macintosh PowerPoint</Application>
  <PresentationFormat>Widescreen</PresentationFormat>
  <Paragraphs>178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TimesNewRomanPSMT</vt:lpstr>
      <vt:lpstr>Office Theme</vt:lpstr>
      <vt:lpstr>1_Office Theme</vt:lpstr>
      <vt:lpstr> Real-Time Well Log Prediction from Drilling Data Using Machine Learning</vt:lpstr>
      <vt:lpstr>Problem Statement</vt:lpstr>
      <vt:lpstr>Objective</vt:lpstr>
      <vt:lpstr>Data Source</vt:lpstr>
      <vt:lpstr>Methodology Opted</vt:lpstr>
      <vt:lpstr>Data Pre-Processing: Log Data</vt:lpstr>
      <vt:lpstr>Data Pre-Processing: Log Data</vt:lpstr>
      <vt:lpstr>Data Pre-Processing: Drilling Data</vt:lpstr>
      <vt:lpstr>Data Pre-Processing: Drilling Data</vt:lpstr>
      <vt:lpstr>Data Pre-Processing: Merge Drilling and Log Data</vt:lpstr>
      <vt:lpstr>Data Pre-Processing: Merge Drilling and Log Data</vt:lpstr>
      <vt:lpstr>Data Pre-Processing: Scaling </vt:lpstr>
      <vt:lpstr>Random Forest Regression</vt:lpstr>
      <vt:lpstr>Variable Importance</vt:lpstr>
      <vt:lpstr>Variable Importance</vt:lpstr>
      <vt:lpstr>Random Forest Regression and Hyperparameter Optimization </vt:lpstr>
      <vt:lpstr>KNN Regression with K Neighbors </vt:lpstr>
      <vt:lpstr>KNN Regression with K Neighbors </vt:lpstr>
      <vt:lpstr>Linear Regression</vt:lpstr>
      <vt:lpstr>Support Vector Regression </vt:lpstr>
      <vt:lpstr>Hyperparameter Optimization for SVR   </vt:lpstr>
      <vt:lpstr>MLP Regression </vt:lpstr>
      <vt:lpstr>Hyperparameter Optimization for MLP Regression</vt:lpstr>
      <vt:lpstr>Limitation 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Title Paper Number Authors</dc:title>
  <dc:creator>Deepak Devegowda</dc:creator>
  <cp:lastModifiedBy>Pandey, Rishabh</cp:lastModifiedBy>
  <cp:revision>108</cp:revision>
  <dcterms:created xsi:type="dcterms:W3CDTF">2020-01-23T16:11:30Z</dcterms:created>
  <dcterms:modified xsi:type="dcterms:W3CDTF">2021-06-07T06:05:30Z</dcterms:modified>
</cp:coreProperties>
</file>